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911af0343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911af0343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Looking at long-term seasonal trends, RB efficiency has stayed very stable, usually between 4.5 and 5 yards per touch each season.</a:t>
            </a:r>
            <a:endParaRPr/>
          </a:p>
          <a:p>
            <a:pPr indent="-298450" lvl="0" marL="457200" rtl="0" algn="l">
              <a:spcBef>
                <a:spcPts val="0"/>
              </a:spcBef>
              <a:spcAft>
                <a:spcPts val="0"/>
              </a:spcAft>
              <a:buSzPts val="1100"/>
              <a:buChar char="-"/>
            </a:pPr>
            <a:r>
              <a:rPr lang="en"/>
              <a:t>Meanwhile, average workloads have gradually declined as teams shift away from heavy usage.</a:t>
            </a:r>
            <a:endParaRPr/>
          </a:p>
          <a:p>
            <a:pPr indent="-298450" lvl="0" marL="457200" rtl="0" algn="l">
              <a:spcBef>
                <a:spcPts val="0"/>
              </a:spcBef>
              <a:spcAft>
                <a:spcPts val="0"/>
              </a:spcAft>
              <a:buSzPts val="1100"/>
              <a:buChar char="-"/>
            </a:pPr>
            <a:r>
              <a:rPr lang="en"/>
              <a:t>We still see occasional spikes in touches when certain teams rely on a true workhorse, but overall the league trend is reduced RB volume with steady (possibly increasing) efficiency.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911af0343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911af0343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To test whether workload affects efficiency, I used Welch’s t-tests for two different workload splits.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With a median split, higher-workload RBs showed a small but statistically significant drop in efficiency, with a drop of about 0.14 yards per touch for RBs above the median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when using a 300-touch threshold, there was no difference at all. Both groups averaged 4.79 Y/T, and the p-value was almost 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overall, moderate increases in workload show a tiny efficiency dip, but extremely high workloads don’t cause meaningful efficiency loss.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911af03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911af03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a:t>
            </a:r>
            <a:r>
              <a:rPr lang="en"/>
              <a:t>irst I ran a simple regression using total touches to predict efficiency.</a:t>
            </a:r>
            <a:endParaRPr/>
          </a:p>
          <a:p>
            <a:pPr indent="-298450" lvl="1" marL="914400" rtl="0" algn="l">
              <a:spcBef>
                <a:spcPts val="0"/>
              </a:spcBef>
              <a:spcAft>
                <a:spcPts val="0"/>
              </a:spcAft>
              <a:buSzPts val="1100"/>
              <a:buChar char="-"/>
            </a:pPr>
            <a:r>
              <a:rPr lang="en"/>
              <a:t>Touches had a small but statistically significant negative effect, </a:t>
            </a:r>
            <a:r>
              <a:rPr lang="en"/>
              <a:t>but</a:t>
            </a:r>
            <a:r>
              <a:rPr lang="en"/>
              <a:t> the model explained almost none of the variation in efficiency… the R² was basically zero.</a:t>
            </a:r>
            <a:endParaRPr/>
          </a:p>
          <a:p>
            <a:pPr indent="-298450" lvl="0" marL="457200" rtl="0" algn="l">
              <a:spcBef>
                <a:spcPts val="0"/>
              </a:spcBef>
              <a:spcAft>
                <a:spcPts val="0"/>
              </a:spcAft>
              <a:buSzPts val="1100"/>
              <a:buChar char="-"/>
            </a:pPr>
            <a:r>
              <a:rPr lang="en"/>
              <a:t>Then I added more context with a multivariate model: touches, age, yards per game, and touches per game.</a:t>
            </a:r>
            <a:endParaRPr/>
          </a:p>
          <a:p>
            <a:pPr indent="-298450" lvl="1" marL="914400" rtl="0" algn="l">
              <a:spcBef>
                <a:spcPts val="0"/>
              </a:spcBef>
              <a:spcAft>
                <a:spcPts val="0"/>
              </a:spcAft>
              <a:buSzPts val="1100"/>
              <a:buChar char="-"/>
            </a:pPr>
            <a:r>
              <a:rPr lang="en"/>
              <a:t>This model performed much better, explaining about 77% of the variance</a:t>
            </a:r>
            <a:endParaRPr/>
          </a:p>
          <a:p>
            <a:pPr indent="-298450" lvl="1" marL="914400" rtl="0" algn="l">
              <a:spcBef>
                <a:spcPts val="0"/>
              </a:spcBef>
              <a:spcAft>
                <a:spcPts val="0"/>
              </a:spcAft>
              <a:buSzPts val="1100"/>
              <a:buChar char="-"/>
            </a:pPr>
            <a:r>
              <a:rPr lang="en"/>
              <a:t>Yards per game was by far the strongest predictor, with touches per game adding additional context.</a:t>
            </a:r>
            <a:endParaRPr/>
          </a:p>
          <a:p>
            <a:pPr indent="-298450" lvl="0" marL="457200" rtl="0" algn="l">
              <a:spcBef>
                <a:spcPts val="0"/>
              </a:spcBef>
              <a:spcAft>
                <a:spcPts val="0"/>
              </a:spcAft>
              <a:buSzPts val="1100"/>
              <a:buChar char="-"/>
            </a:pPr>
            <a:r>
              <a:rPr lang="en"/>
              <a:t>The takeaway is that efficiency isn’t driven by raw volume. It’s influenced by multiple factors, especially per-game usage and productivity.</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911af0343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911af0343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Next I used k-means clustering to see whether running backs naturally group based on workload and efficiency.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features were total touches, yards per touch, and yards per game, and I tested k values from 2 to 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Based on WCSS and silhouette scores, the best fit was k = 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first cluster represents RBs with moderate workloads and efficiency, while the second cluster includes high-touch or high-efficiency players.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silhouette scores around 0.40 show the clusters are reasonably well separated.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Overall, this confirms that RBs tend to group into typical-volume players and high-usage or highly efficient players.</a:t>
            </a: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8df3c45c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8df3c45c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Overall, the main takeaway is that running back efficiency stays very consistent, no matter how big the workload is.</a:t>
            </a:r>
            <a:endParaRPr/>
          </a:p>
          <a:p>
            <a:pPr indent="-298450" lvl="0" marL="457200" rtl="0" algn="l">
              <a:lnSpc>
                <a:spcPct val="115000"/>
              </a:lnSpc>
              <a:spcBef>
                <a:spcPts val="0"/>
              </a:spcBef>
              <a:spcAft>
                <a:spcPts val="0"/>
              </a:spcAft>
              <a:buSzPts val="1100"/>
              <a:buChar char="-"/>
            </a:pPr>
            <a:r>
              <a:rPr lang="en"/>
              <a:t>Total touches alone don’t explain much, they’re a poor predictor of how efficient a player will be.</a:t>
            </a:r>
            <a:endParaRPr/>
          </a:p>
          <a:p>
            <a:pPr indent="-298450" lvl="0" marL="457200" rtl="0" algn="l">
              <a:lnSpc>
                <a:spcPct val="115000"/>
              </a:lnSpc>
              <a:spcBef>
                <a:spcPts val="0"/>
              </a:spcBef>
              <a:spcAft>
                <a:spcPts val="0"/>
              </a:spcAft>
              <a:buSzPts val="1100"/>
              <a:buChar char="-"/>
            </a:pPr>
            <a:r>
              <a:rPr lang="en"/>
              <a:t>Instead, per-game metrics like yards per game and touches per game account for most of the variation in efficiency.</a:t>
            </a:r>
            <a:endParaRPr/>
          </a:p>
          <a:p>
            <a:pPr indent="-298450" lvl="0" marL="457200" rtl="0" algn="l">
              <a:lnSpc>
                <a:spcPct val="115000"/>
              </a:lnSpc>
              <a:spcBef>
                <a:spcPts val="0"/>
              </a:spcBef>
              <a:spcAft>
                <a:spcPts val="0"/>
              </a:spcAft>
              <a:buSzPts val="1100"/>
              <a:buChar char="-"/>
            </a:pPr>
            <a:r>
              <a:rPr lang="en"/>
              <a:t>The clustering results also show two clear archetypes of typical-volume backs and high-usage or high-efficiency backs.</a:t>
            </a:r>
            <a:endParaRPr/>
          </a:p>
          <a:p>
            <a:pPr indent="-298450" lvl="0" marL="457200" rtl="0" algn="l">
              <a:lnSpc>
                <a:spcPct val="115000"/>
              </a:lnSpc>
              <a:spcBef>
                <a:spcPts val="0"/>
              </a:spcBef>
              <a:spcAft>
                <a:spcPts val="0"/>
              </a:spcAft>
              <a:buSzPts val="1100"/>
              <a:buChar char="-"/>
            </a:pPr>
            <a:r>
              <a:rPr lang="en"/>
              <a:t>Altogether, these findings suggest teams can make smarter workload decisions without worrying that giving a back more touches will significantly hurt efficiency.</a:t>
            </a:r>
            <a:br>
              <a:rPr lang="en"/>
            </a:b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68e18d900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68e18d900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Historically, NFL teams often relied on a single “bell cow” running back.</a:t>
            </a:r>
            <a:endParaRPr/>
          </a:p>
          <a:p>
            <a:pPr indent="-298450" lvl="1" marL="914400" rtl="0" algn="l">
              <a:lnSpc>
                <a:spcPct val="115000"/>
              </a:lnSpc>
              <a:spcBef>
                <a:spcPts val="0"/>
              </a:spcBef>
              <a:spcAft>
                <a:spcPts val="0"/>
              </a:spcAft>
              <a:buSzPts val="1100"/>
              <a:buChar char="-"/>
            </a:pPr>
            <a:r>
              <a:rPr lang="en"/>
              <a:t>This player handled most of the team’s carries, sometimes 75% or more</a:t>
            </a:r>
            <a:endParaRPr/>
          </a:p>
          <a:p>
            <a:pPr indent="-298450" lvl="0" marL="457200" rtl="0" algn="l">
              <a:lnSpc>
                <a:spcPct val="115000"/>
              </a:lnSpc>
              <a:spcBef>
                <a:spcPts val="0"/>
              </a:spcBef>
              <a:spcAft>
                <a:spcPts val="0"/>
              </a:spcAft>
              <a:buSzPts val="1100"/>
              <a:buChar char="-"/>
            </a:pPr>
            <a:r>
              <a:rPr lang="en"/>
              <a:t>Recently, teams have shifted toward a “running back by committee” approach.</a:t>
            </a:r>
            <a:endParaRPr/>
          </a:p>
          <a:p>
            <a:pPr indent="-298450" lvl="1" marL="914400" rtl="0" algn="l">
              <a:lnSpc>
                <a:spcPct val="115000"/>
              </a:lnSpc>
              <a:spcBef>
                <a:spcPts val="0"/>
              </a:spcBef>
              <a:spcAft>
                <a:spcPts val="0"/>
              </a:spcAft>
              <a:buSzPts val="1100"/>
              <a:buChar char="-"/>
            </a:pPr>
            <a:r>
              <a:rPr lang="en"/>
              <a:t>Workload is split among multiple backs to keep players healthy and fresh.</a:t>
            </a:r>
            <a:endParaRPr/>
          </a:p>
          <a:p>
            <a:pPr indent="-298450" lvl="1" marL="914400" rtl="0" algn="l">
              <a:lnSpc>
                <a:spcPct val="115000"/>
              </a:lnSpc>
              <a:spcBef>
                <a:spcPts val="0"/>
              </a:spcBef>
              <a:spcAft>
                <a:spcPts val="0"/>
              </a:spcAft>
              <a:buSzPts val="1100"/>
              <a:buChar char="-"/>
            </a:pPr>
            <a:r>
              <a:rPr lang="en"/>
              <a:t>Teams can assign specialized roles, like a power back for short-yardage or a pass-catching back.</a:t>
            </a:r>
            <a:br>
              <a:rPr lang="en"/>
            </a:br>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68e18d900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68e18d900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problem we’re exploring: Is the “bell cow” vs committee approach more effective?</a:t>
            </a:r>
            <a:endParaRPr/>
          </a:p>
          <a:p>
            <a:pPr indent="-298450" lvl="1" marL="914400" rtl="0" algn="l">
              <a:spcBef>
                <a:spcPts val="0"/>
              </a:spcBef>
              <a:spcAft>
                <a:spcPts val="0"/>
              </a:spcAft>
              <a:buSzPts val="1100"/>
              <a:buChar char="-"/>
            </a:pPr>
            <a:r>
              <a:rPr lang="en"/>
              <a:t>Do running backs with smaller workloads perform more efficiently than high-volume backs</a:t>
            </a:r>
            <a:r>
              <a:rPr lang="en"/>
              <a:t>?</a:t>
            </a:r>
            <a:endParaRPr/>
          </a:p>
          <a:p>
            <a:pPr indent="-298450" lvl="0" marL="457200" rtl="0" algn="l">
              <a:spcBef>
                <a:spcPts val="0"/>
              </a:spcBef>
              <a:spcAft>
                <a:spcPts val="0"/>
              </a:spcAft>
              <a:buSzPts val="1100"/>
              <a:buChar char="-"/>
            </a:pPr>
            <a:r>
              <a:rPr lang="en"/>
              <a:t>Our hypothesis: As a running back’s workload increases, their efficiency tends to decrease.</a:t>
            </a:r>
            <a:endParaRPr/>
          </a:p>
          <a:p>
            <a:pPr indent="-298450" lvl="1" marL="914400" rtl="0" algn="l">
              <a:spcBef>
                <a:spcPts val="0"/>
              </a:spcBef>
              <a:spcAft>
                <a:spcPts val="0"/>
              </a:spcAft>
              <a:buSzPts val="1100"/>
              <a:buChar char="-"/>
            </a:pPr>
            <a:r>
              <a:rPr lang="en"/>
              <a:t>In other words, higher-touch RBs are expected to be slightly less efficient on average.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8e18d900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8e18d900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Data comes from Pro-Football-Reference, a reliable and widely used source for NFL stats.</a:t>
            </a:r>
            <a:endParaRPr/>
          </a:p>
          <a:p>
            <a:pPr indent="-298450" lvl="0" marL="457200" rtl="0" algn="l">
              <a:spcBef>
                <a:spcPts val="0"/>
              </a:spcBef>
              <a:spcAft>
                <a:spcPts val="0"/>
              </a:spcAft>
              <a:buSzPts val="1100"/>
              <a:buChar char="-"/>
            </a:pPr>
            <a:r>
              <a:rPr lang="en"/>
              <a:t>Dataset covers 1996–2024, filtered for running backs with at least 50 touches per season.</a:t>
            </a:r>
            <a:endParaRPr/>
          </a:p>
          <a:p>
            <a:pPr indent="-298450" lvl="0" marL="457200" rtl="0" algn="l">
              <a:spcBef>
                <a:spcPts val="0"/>
              </a:spcBef>
              <a:spcAft>
                <a:spcPts val="0"/>
              </a:spcAft>
              <a:buSzPts val="1100"/>
              <a:buChar char="-"/>
            </a:pPr>
            <a:r>
              <a:rPr lang="en"/>
              <a:t>Workload is measured by total touches, including rushes and receptions.</a:t>
            </a:r>
            <a:endParaRPr/>
          </a:p>
          <a:p>
            <a:pPr indent="-298450" lvl="0" marL="457200" rtl="0" algn="l">
              <a:spcBef>
                <a:spcPts val="0"/>
              </a:spcBef>
              <a:spcAft>
                <a:spcPts val="0"/>
              </a:spcAft>
              <a:buSzPts val="1100"/>
              <a:buChar char="-"/>
            </a:pPr>
            <a:r>
              <a:rPr lang="en"/>
              <a:t>Efficiency is measured as average yards per touch.</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911af0343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911af0343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Most running backs record roughly 90–250 touches per season.</a:t>
            </a:r>
            <a:endParaRPr/>
          </a:p>
          <a:p>
            <a:pPr indent="-298450" lvl="0" marL="457200" rtl="0" algn="l">
              <a:spcBef>
                <a:spcPts val="0"/>
              </a:spcBef>
              <a:spcAft>
                <a:spcPts val="0"/>
              </a:spcAft>
              <a:buSzPts val="1100"/>
              <a:buChar char="-"/>
            </a:pPr>
            <a:r>
              <a:rPr lang="en"/>
              <a:t>Median efficiency is around 4.7 yards per touch, with about 56 yards per game.</a:t>
            </a:r>
            <a:endParaRPr/>
          </a:p>
          <a:p>
            <a:pPr indent="-298450" lvl="0" marL="457200" rtl="0" algn="l">
              <a:spcBef>
                <a:spcPts val="0"/>
              </a:spcBef>
              <a:spcAft>
                <a:spcPts val="0"/>
              </a:spcAft>
              <a:buSzPts val="1100"/>
              <a:buChar char="-"/>
            </a:pPr>
            <a:r>
              <a:rPr lang="en"/>
              <a:t>Total yards vary widely, reflecting differences in team offenses and individual workloads.</a:t>
            </a:r>
            <a:endParaRPr/>
          </a:p>
          <a:p>
            <a:pPr indent="-298450" lvl="0" marL="457200" rtl="0" algn="l">
              <a:spcBef>
                <a:spcPts val="0"/>
              </a:spcBef>
              <a:spcAft>
                <a:spcPts val="0"/>
              </a:spcAft>
              <a:buSzPts val="1100"/>
              <a:buChar char="-"/>
            </a:pPr>
            <a:r>
              <a:rPr lang="en"/>
              <a:t>Some RBs reach very high totals, up to 457 touches or over 2,500 scrimmage yards in a season, showing the range between typical and workhorse backs.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911af0343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911af0343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1200"/>
              </a:spcBef>
              <a:spcAft>
                <a:spcPts val="0"/>
              </a:spcAft>
              <a:buClr>
                <a:schemeClr val="dk1"/>
              </a:buClr>
              <a:buSzPts val="1100"/>
              <a:buChar char="-"/>
            </a:pPr>
            <a:r>
              <a:rPr lang="en">
                <a:solidFill>
                  <a:schemeClr val="dk1"/>
                </a:solidFill>
              </a:rPr>
              <a:t>Looking at the </a:t>
            </a:r>
            <a:r>
              <a:rPr lang="en">
                <a:solidFill>
                  <a:schemeClr val="dk1"/>
                </a:solidFill>
              </a:rPr>
              <a:t>distributions</a:t>
            </a:r>
            <a:r>
              <a:rPr lang="en">
                <a:solidFill>
                  <a:schemeClr val="dk1"/>
                </a:solidFill>
              </a:rPr>
              <a:t>, Workloads are right-skewed, indicating most seasons are moderate, and bell-cow seasons are uncommon.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Efficiency clusters tightly around 4–5 yards per touch.</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Relationships: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Weak negative correlation between touches and yards per touch</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Strong positive correlation between touches and total yards per game, higher workload leads to more total production.</a:t>
            </a:r>
            <a:br>
              <a:rPr lang="en">
                <a:solidFill>
                  <a:schemeClr val="dk1"/>
                </a:solidFill>
              </a:rPr>
            </a:br>
            <a:endParaRPr>
              <a:solidFill>
                <a:schemeClr val="dk1"/>
              </a:solidFill>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911af0343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911af034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Histograms show most RBs have fewer than 250 touches per season; true bell-cow seasons are rare.</a:t>
            </a:r>
            <a:endParaRPr/>
          </a:p>
          <a:p>
            <a:pPr indent="-298450" lvl="0" marL="457200" rtl="0" algn="l">
              <a:lnSpc>
                <a:spcPct val="115000"/>
              </a:lnSpc>
              <a:spcBef>
                <a:spcPts val="0"/>
              </a:spcBef>
              <a:spcAft>
                <a:spcPts val="0"/>
              </a:spcAft>
              <a:buSzPts val="1100"/>
              <a:buChar char="-"/>
            </a:pPr>
            <a:r>
              <a:rPr lang="en"/>
              <a:t>Yards per touch clusters tightly between 4–5 yards, with few exceeding 6.</a:t>
            </a:r>
            <a:endParaRPr/>
          </a:p>
          <a:p>
            <a:pPr indent="-298450" lvl="0" marL="457200" rtl="0" algn="l">
              <a:lnSpc>
                <a:spcPct val="115000"/>
              </a:lnSpc>
              <a:spcBef>
                <a:spcPts val="0"/>
              </a:spcBef>
              <a:spcAft>
                <a:spcPts val="0"/>
              </a:spcAft>
              <a:buSzPts val="1100"/>
              <a:buChar char="-"/>
            </a:pPr>
            <a:r>
              <a:rPr lang="en"/>
              <a:t>Yards per game vary more widely, reflecting both workload and efficiency.</a:t>
            </a:r>
            <a:endParaRPr/>
          </a:p>
          <a:p>
            <a:pPr indent="-298450" lvl="1" marL="914400" rtl="0" algn="l">
              <a:lnSpc>
                <a:spcPct val="115000"/>
              </a:lnSpc>
              <a:spcBef>
                <a:spcPts val="0"/>
              </a:spcBef>
              <a:spcAft>
                <a:spcPts val="0"/>
              </a:spcAft>
              <a:buSzPts val="1100"/>
              <a:buChar char="-"/>
            </a:pPr>
            <a:r>
              <a:rPr lang="en"/>
              <a:t>Some RBs achieve high totals through consistent touches, others through big-play ability.</a:t>
            </a:r>
            <a:br>
              <a:rPr lang="en"/>
            </a:b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911af0343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911af0343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Efficiency (yards per touch) stays relatively stable, even as workload increases.</a:t>
            </a:r>
            <a:endParaRPr/>
          </a:p>
          <a:p>
            <a:pPr indent="-298450" lvl="0" marL="457200" rtl="0" algn="l">
              <a:spcBef>
                <a:spcPts val="0"/>
              </a:spcBef>
              <a:spcAft>
                <a:spcPts val="0"/>
              </a:spcAft>
              <a:buSzPts val="1100"/>
              <a:buChar char="-"/>
            </a:pPr>
            <a:r>
              <a:rPr lang="en"/>
              <a:t>Total yards increase predictably with more touches.</a:t>
            </a:r>
            <a:endParaRPr/>
          </a:p>
          <a:p>
            <a:pPr indent="-298450" lvl="0" marL="457200" rtl="0" algn="l">
              <a:spcBef>
                <a:spcPts val="0"/>
              </a:spcBef>
              <a:spcAft>
                <a:spcPts val="0"/>
              </a:spcAft>
              <a:buSzPts val="1100"/>
              <a:buChar char="-"/>
            </a:pPr>
            <a:r>
              <a:rPr lang="en"/>
              <a:t>High-volume RBs don’t lose much per-touch productivity, but they rack up significantly more total yards due to their larger workload.</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911af03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911af03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Efficiency stays tightly clustered across workload groups.</a:t>
            </a:r>
            <a:endParaRPr/>
          </a:p>
          <a:p>
            <a:pPr indent="-298450" lvl="0" marL="457200" rtl="0" algn="l">
              <a:spcBef>
                <a:spcPts val="0"/>
              </a:spcBef>
              <a:spcAft>
                <a:spcPts val="0"/>
              </a:spcAft>
              <a:buSzPts val="1100"/>
              <a:buChar char="-"/>
            </a:pPr>
            <a:r>
              <a:rPr lang="en"/>
              <a:t>RBs above the median workload show only a slight drop in median yards per touch.</a:t>
            </a:r>
            <a:endParaRPr/>
          </a:p>
          <a:p>
            <a:pPr indent="-298450" lvl="0" marL="457200" rtl="0" algn="l">
              <a:spcBef>
                <a:spcPts val="0"/>
              </a:spcBef>
              <a:spcAft>
                <a:spcPts val="0"/>
              </a:spcAft>
              <a:buSzPts val="1100"/>
              <a:buChar char="-"/>
            </a:pPr>
            <a:r>
              <a:rPr lang="en"/>
              <a:t>We can see even very high-workload RBs (300+ touches) maintain efficiency similar to lower-workload backs.</a:t>
            </a:r>
            <a:endParaRPr/>
          </a:p>
          <a:p>
            <a:pPr indent="-298450" lvl="0" marL="457200" rtl="0" algn="l">
              <a:spcBef>
                <a:spcPts val="0"/>
              </a:spcBef>
              <a:spcAft>
                <a:spcPts val="0"/>
              </a:spcAft>
              <a:buSzPts val="1100"/>
              <a:buChar char="-"/>
            </a:pPr>
            <a:r>
              <a:rPr lang="en"/>
              <a:t>High-volume RBs also show a more consistent range efficiency, suggesting teams rely on dependable performers for heavy workloads.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pro-football-reference.com/"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NFL RB workload and efficiency</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Izaak King</a:t>
            </a:r>
            <a:endParaRPr/>
          </a:p>
        </p:txBody>
      </p:sp>
      <p:pic>
        <p:nvPicPr>
          <p:cNvPr id="56" name="Google Shape;56;p13"/>
          <p:cNvPicPr preferRelativeResize="0"/>
          <p:nvPr/>
        </p:nvPicPr>
        <p:blipFill>
          <a:blip r:embed="rId3">
            <a:alphaModFix/>
          </a:blip>
          <a:stretch>
            <a:fillRect/>
          </a:stretch>
        </p:blipFill>
        <p:spPr>
          <a:xfrm>
            <a:off x="311700" y="2571750"/>
            <a:ext cx="1676258" cy="2304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Seasonal Trends</a:t>
            </a:r>
            <a:endParaRPr/>
          </a:p>
        </p:txBody>
      </p:sp>
      <p:pic>
        <p:nvPicPr>
          <p:cNvPr id="131" name="Google Shape;131;p22"/>
          <p:cNvPicPr preferRelativeResize="0"/>
          <p:nvPr/>
        </p:nvPicPr>
        <p:blipFill>
          <a:blip r:embed="rId3">
            <a:alphaModFix/>
          </a:blip>
          <a:stretch>
            <a:fillRect/>
          </a:stretch>
        </p:blipFill>
        <p:spPr>
          <a:xfrm>
            <a:off x="4667713" y="1422131"/>
            <a:ext cx="2981325" cy="2503605"/>
          </a:xfrm>
          <a:prstGeom prst="rect">
            <a:avLst/>
          </a:prstGeom>
          <a:noFill/>
          <a:ln>
            <a:noFill/>
          </a:ln>
        </p:spPr>
      </p:pic>
      <p:pic>
        <p:nvPicPr>
          <p:cNvPr id="132" name="Google Shape;132;p22"/>
          <p:cNvPicPr preferRelativeResize="0"/>
          <p:nvPr/>
        </p:nvPicPr>
        <p:blipFill>
          <a:blip r:embed="rId4">
            <a:alphaModFix/>
          </a:blip>
          <a:stretch>
            <a:fillRect/>
          </a:stretch>
        </p:blipFill>
        <p:spPr>
          <a:xfrm>
            <a:off x="1081075" y="1421400"/>
            <a:ext cx="2981325" cy="2505075"/>
          </a:xfrm>
          <a:prstGeom prst="rect">
            <a:avLst/>
          </a:prstGeom>
          <a:noFill/>
          <a:ln>
            <a:noFill/>
          </a:ln>
        </p:spPr>
      </p:pic>
      <p:sp>
        <p:nvSpPr>
          <p:cNvPr id="133" name="Google Shape;133;p22"/>
          <p:cNvSpPr txBox="1"/>
          <p:nvPr/>
        </p:nvSpPr>
        <p:spPr>
          <a:xfrm>
            <a:off x="819138" y="1115050"/>
            <a:ext cx="3505200" cy="489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200"/>
              </a:spcBef>
              <a:spcAft>
                <a:spcPts val="0"/>
              </a:spcAft>
              <a:buNone/>
            </a:pPr>
            <a:r>
              <a:rPr i="1" lang="en" sz="1000">
                <a:solidFill>
                  <a:schemeClr val="lt2"/>
                </a:solidFill>
              </a:rPr>
              <a:t>Average Total Touches by Season</a:t>
            </a:r>
            <a:endParaRPr i="1" sz="1000">
              <a:solidFill>
                <a:schemeClr val="lt2"/>
              </a:solidFill>
            </a:endParaRPr>
          </a:p>
          <a:p>
            <a:pPr indent="0" lvl="0" marL="0" rtl="0" algn="ctr">
              <a:lnSpc>
                <a:spcPct val="150000"/>
              </a:lnSpc>
              <a:spcBef>
                <a:spcPts val="1200"/>
              </a:spcBef>
              <a:spcAft>
                <a:spcPts val="1200"/>
              </a:spcAft>
              <a:buNone/>
            </a:pPr>
            <a:r>
              <a:t/>
            </a:r>
            <a:endParaRPr i="1" sz="1000">
              <a:solidFill>
                <a:schemeClr val="lt2"/>
              </a:solidFill>
            </a:endParaRPr>
          </a:p>
        </p:txBody>
      </p:sp>
      <p:sp>
        <p:nvSpPr>
          <p:cNvPr id="134" name="Google Shape;134;p22"/>
          <p:cNvSpPr txBox="1"/>
          <p:nvPr/>
        </p:nvSpPr>
        <p:spPr>
          <a:xfrm>
            <a:off x="4500575" y="1115050"/>
            <a:ext cx="3315600" cy="489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200"/>
              </a:spcBef>
              <a:spcAft>
                <a:spcPts val="0"/>
              </a:spcAft>
              <a:buNone/>
            </a:pPr>
            <a:r>
              <a:rPr i="1" lang="en" sz="1000">
                <a:solidFill>
                  <a:schemeClr val="lt2"/>
                </a:solidFill>
              </a:rPr>
              <a:t>Average Yards per Touch by Season</a:t>
            </a:r>
            <a:endParaRPr i="1" sz="1000">
              <a:solidFill>
                <a:schemeClr val="lt2"/>
              </a:solidFill>
            </a:endParaRPr>
          </a:p>
          <a:p>
            <a:pPr indent="0" lvl="0" marL="0" rtl="0" algn="ctr">
              <a:spcBef>
                <a:spcPts val="1200"/>
              </a:spcBef>
              <a:spcAft>
                <a:spcPts val="0"/>
              </a:spcAft>
              <a:buNone/>
            </a:pPr>
            <a:r>
              <a:t/>
            </a:r>
            <a:endParaRPr i="1" sz="1000">
              <a:solidFill>
                <a:schemeClr val="lt2"/>
              </a:solidFill>
            </a:endParaRPr>
          </a:p>
        </p:txBody>
      </p:sp>
      <p:sp>
        <p:nvSpPr>
          <p:cNvPr id="135" name="Google Shape;135;p22"/>
          <p:cNvSpPr txBox="1"/>
          <p:nvPr/>
        </p:nvSpPr>
        <p:spPr>
          <a:xfrm>
            <a:off x="1565950" y="4349275"/>
            <a:ext cx="5630400" cy="7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136" name="Google Shape;136;p22"/>
          <p:cNvSpPr txBox="1"/>
          <p:nvPr/>
        </p:nvSpPr>
        <p:spPr>
          <a:xfrm>
            <a:off x="373800" y="3988472"/>
            <a:ext cx="8396400" cy="103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ADADAD"/>
                </a:solidFill>
              </a:rPr>
              <a:t>Across seasons, running back efficiency (yards per touch) has remained consistently stable around 4.5–5.0 yards, while average workloads have gradually declined over time. Occasional spikes in total touches reflect seasons with prominent workhorse backs, but overall trends show decreasing RB usage alongside steady per-touch productivity.</a:t>
            </a:r>
            <a:endParaRPr sz="10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 Test</a:t>
            </a:r>
            <a:endParaRPr/>
          </a:p>
        </p:txBody>
      </p:sp>
      <p:sp>
        <p:nvSpPr>
          <p:cNvPr id="142" name="Google Shape;142;p23"/>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
              <a:t>Welch's t-tests were used to test workload effects on efficiency</a:t>
            </a:r>
            <a:endParaRPr/>
          </a:p>
          <a:p>
            <a:pPr indent="-342900" lvl="0" marL="457200" rtl="0" algn="l">
              <a:spcBef>
                <a:spcPts val="0"/>
              </a:spcBef>
              <a:spcAft>
                <a:spcPts val="0"/>
              </a:spcAft>
              <a:buSzPts val="1800"/>
              <a:buChar char="-"/>
            </a:pPr>
            <a:r>
              <a:rPr lang="en"/>
              <a:t>Median split (152 touches):</a:t>
            </a:r>
            <a:endParaRPr/>
          </a:p>
          <a:p>
            <a:pPr indent="-342900" lvl="1" marL="914400" rtl="0" algn="l">
              <a:spcBef>
                <a:spcPts val="0"/>
              </a:spcBef>
              <a:spcAft>
                <a:spcPts val="0"/>
              </a:spcAft>
              <a:buSzPts val="1800"/>
              <a:buChar char="-"/>
            </a:pPr>
            <a:r>
              <a:rPr lang="en" sz="1800"/>
              <a:t>Above-median RBs had slightly lower efficiency (4.72 vs. 4.86 Y/T)</a:t>
            </a:r>
            <a:endParaRPr sz="1800"/>
          </a:p>
          <a:p>
            <a:pPr indent="-342900" lvl="1" marL="914400" rtl="0" algn="l">
              <a:spcBef>
                <a:spcPts val="0"/>
              </a:spcBef>
              <a:spcAft>
                <a:spcPts val="0"/>
              </a:spcAft>
              <a:buSzPts val="1800"/>
              <a:buChar char="-"/>
            </a:pPr>
            <a:r>
              <a:rPr lang="en" sz="1800"/>
              <a:t>Difference was statistically significant (p &lt; 0.001</a:t>
            </a:r>
            <a:r>
              <a:rPr lang="en" sz="1800"/>
              <a:t>)</a:t>
            </a:r>
            <a:endParaRPr sz="1800"/>
          </a:p>
          <a:p>
            <a:pPr indent="-342900" lvl="0" marL="457200" rtl="0" algn="l">
              <a:spcBef>
                <a:spcPts val="0"/>
              </a:spcBef>
              <a:spcAft>
                <a:spcPts val="0"/>
              </a:spcAft>
              <a:buSzPts val="1800"/>
              <a:buChar char="-"/>
            </a:pPr>
            <a:r>
              <a:rPr lang="en"/>
              <a:t>300-touch threshold:</a:t>
            </a:r>
            <a:endParaRPr/>
          </a:p>
          <a:p>
            <a:pPr indent="-342900" lvl="1" marL="914400" rtl="0" algn="l">
              <a:spcBef>
                <a:spcPts val="0"/>
              </a:spcBef>
              <a:spcAft>
                <a:spcPts val="0"/>
              </a:spcAft>
              <a:buSzPts val="1800"/>
              <a:buChar char="-"/>
            </a:pPr>
            <a:r>
              <a:rPr lang="en" sz="1800"/>
              <a:t>High-workload RBs showed no significant difference (both 4.79 Y/T)</a:t>
            </a:r>
            <a:endParaRPr sz="1800"/>
          </a:p>
          <a:p>
            <a:pPr indent="-342900" lvl="1" marL="914400" rtl="0" algn="l">
              <a:spcBef>
                <a:spcPts val="0"/>
              </a:spcBef>
              <a:spcAft>
                <a:spcPts val="0"/>
              </a:spcAft>
              <a:buSzPts val="1800"/>
              <a:buChar char="-"/>
            </a:pPr>
            <a:r>
              <a:rPr lang="en" sz="1800"/>
              <a:t>p = 0.97 indicates efficiency is unchanged at extreme workloads</a:t>
            </a:r>
            <a:endParaRPr sz="1800"/>
          </a:p>
          <a:p>
            <a:pPr indent="-342900" lvl="0" marL="457200" rtl="0" algn="l">
              <a:spcBef>
                <a:spcPts val="0"/>
              </a:spcBef>
              <a:spcAft>
                <a:spcPts val="0"/>
              </a:spcAft>
              <a:buSzPts val="1800"/>
              <a:buChar char="-"/>
            </a:pPr>
            <a:r>
              <a:rPr lang="en"/>
              <a:t>Conclusion:</a:t>
            </a:r>
            <a:endParaRPr/>
          </a:p>
          <a:p>
            <a:pPr indent="-342900" lvl="1" marL="914400" rtl="0" algn="l">
              <a:spcBef>
                <a:spcPts val="0"/>
              </a:spcBef>
              <a:spcAft>
                <a:spcPts val="0"/>
              </a:spcAft>
              <a:buSzPts val="1800"/>
              <a:buChar char="-"/>
            </a:pPr>
            <a:r>
              <a:rPr lang="en" sz="1800"/>
              <a:t>Moderate workload increases slightly reduce efficiency</a:t>
            </a:r>
            <a:endParaRPr sz="1800"/>
          </a:p>
          <a:p>
            <a:pPr indent="-342900" lvl="1" marL="914400" rtl="0" algn="l">
              <a:spcBef>
                <a:spcPts val="0"/>
              </a:spcBef>
              <a:spcAft>
                <a:spcPts val="0"/>
              </a:spcAft>
              <a:buSzPts val="1800"/>
              <a:buChar char="-"/>
            </a:pPr>
            <a:r>
              <a:rPr lang="en" sz="1800"/>
              <a:t>Very high workloads do not lead to meaningful efficiency decline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148" name="Google Shape;148;p24"/>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1200"/>
              </a:spcBef>
              <a:spcAft>
                <a:spcPts val="0"/>
              </a:spcAft>
              <a:buSzPts val="1800"/>
              <a:buChar char="-"/>
            </a:pPr>
            <a:r>
              <a:rPr lang="en"/>
              <a:t>Model 1: Total Touches → Efficiency</a:t>
            </a:r>
            <a:endParaRPr/>
          </a:p>
          <a:p>
            <a:pPr indent="-342900" lvl="1" marL="914400" rtl="0" algn="l">
              <a:lnSpc>
                <a:spcPct val="105000"/>
              </a:lnSpc>
              <a:spcBef>
                <a:spcPts val="0"/>
              </a:spcBef>
              <a:spcAft>
                <a:spcPts val="0"/>
              </a:spcAft>
              <a:buSzPts val="1800"/>
              <a:buChar char="-"/>
            </a:pPr>
            <a:r>
              <a:rPr lang="en" sz="1800"/>
              <a:t>Simple linear regression, total touches as predictor</a:t>
            </a:r>
            <a:endParaRPr sz="1800"/>
          </a:p>
          <a:p>
            <a:pPr indent="-342900" lvl="1" marL="914400" rtl="0" algn="l">
              <a:lnSpc>
                <a:spcPct val="105000"/>
              </a:lnSpc>
              <a:spcBef>
                <a:spcPts val="0"/>
              </a:spcBef>
              <a:spcAft>
                <a:spcPts val="0"/>
              </a:spcAft>
              <a:buSzPts val="1800"/>
              <a:buChar char="-"/>
            </a:pPr>
            <a:r>
              <a:rPr lang="en" sz="1800"/>
              <a:t>Small but significant negative effect: β = –0.00046, p = 0.023</a:t>
            </a:r>
            <a:endParaRPr sz="1800"/>
          </a:p>
          <a:p>
            <a:pPr indent="-342900" lvl="1" marL="914400" rtl="0" algn="l">
              <a:lnSpc>
                <a:spcPct val="105000"/>
              </a:lnSpc>
              <a:spcBef>
                <a:spcPts val="0"/>
              </a:spcBef>
              <a:spcAft>
                <a:spcPts val="0"/>
              </a:spcAft>
              <a:buSzPts val="1800"/>
              <a:buChar char="-"/>
            </a:pPr>
            <a:r>
              <a:rPr lang="en" sz="1800"/>
              <a:t>Very low explanatory power: R² ≈ 0.002</a:t>
            </a:r>
            <a:endParaRPr sz="1800"/>
          </a:p>
          <a:p>
            <a:pPr indent="-342900" lvl="0" marL="457200" rtl="0" algn="l">
              <a:lnSpc>
                <a:spcPct val="105000"/>
              </a:lnSpc>
              <a:spcBef>
                <a:spcPts val="0"/>
              </a:spcBef>
              <a:spcAft>
                <a:spcPts val="0"/>
              </a:spcAft>
              <a:buSzPts val="1800"/>
              <a:buChar char="-"/>
            </a:pPr>
            <a:r>
              <a:rPr lang="en"/>
              <a:t>Model 2: Multivariate Regression</a:t>
            </a:r>
            <a:endParaRPr/>
          </a:p>
          <a:p>
            <a:pPr indent="-342900" lvl="1" marL="914400" rtl="0" algn="l">
              <a:lnSpc>
                <a:spcPct val="105000"/>
              </a:lnSpc>
              <a:spcBef>
                <a:spcPts val="0"/>
              </a:spcBef>
              <a:spcAft>
                <a:spcPts val="0"/>
              </a:spcAft>
              <a:buSzPts val="1800"/>
              <a:buChar char="-"/>
            </a:pPr>
            <a:r>
              <a:rPr lang="en" sz="1800"/>
              <a:t>Predictors: touches, age, yards/game, touches/game</a:t>
            </a:r>
            <a:endParaRPr sz="1800"/>
          </a:p>
          <a:p>
            <a:pPr indent="-342900" lvl="1" marL="914400" rtl="0" algn="l">
              <a:lnSpc>
                <a:spcPct val="105000"/>
              </a:lnSpc>
              <a:spcBef>
                <a:spcPts val="0"/>
              </a:spcBef>
              <a:spcAft>
                <a:spcPts val="0"/>
              </a:spcAft>
              <a:buSzPts val="1800"/>
              <a:buChar char="-"/>
            </a:pPr>
            <a:r>
              <a:rPr lang="en" sz="1800"/>
              <a:t>Strong explanatory power: R² ≈ 0.766</a:t>
            </a:r>
            <a:endParaRPr sz="1800"/>
          </a:p>
          <a:p>
            <a:pPr indent="-342900" lvl="1" marL="914400" rtl="0" algn="l">
              <a:lnSpc>
                <a:spcPct val="105000"/>
              </a:lnSpc>
              <a:spcBef>
                <a:spcPts val="0"/>
              </a:spcBef>
              <a:spcAft>
                <a:spcPts val="0"/>
              </a:spcAft>
              <a:buSzPts val="1800"/>
              <a:buChar char="-"/>
            </a:pPr>
            <a:r>
              <a:rPr lang="en" sz="1800"/>
              <a:t>Yards/game: strong positive predictor (p &lt; 2e–16</a:t>
            </a:r>
            <a:r>
              <a:rPr lang="en" sz="1800"/>
              <a:t>)</a:t>
            </a:r>
            <a:endParaRPr sz="1800"/>
          </a:p>
          <a:p>
            <a:pPr indent="-342900" lvl="0" marL="457200" rtl="0" algn="l">
              <a:lnSpc>
                <a:spcPct val="105000"/>
              </a:lnSpc>
              <a:spcBef>
                <a:spcPts val="0"/>
              </a:spcBef>
              <a:spcAft>
                <a:spcPts val="0"/>
              </a:spcAft>
              <a:buSzPts val="1800"/>
              <a:buChar char="-"/>
            </a:pPr>
            <a:r>
              <a:rPr lang="en"/>
              <a:t>Conclusion:</a:t>
            </a:r>
            <a:endParaRPr/>
          </a:p>
          <a:p>
            <a:pPr indent="-342900" lvl="1" marL="914400" rtl="0" algn="l">
              <a:lnSpc>
                <a:spcPct val="105000"/>
              </a:lnSpc>
              <a:spcBef>
                <a:spcPts val="0"/>
              </a:spcBef>
              <a:spcAft>
                <a:spcPts val="0"/>
              </a:spcAft>
              <a:buSzPts val="1800"/>
              <a:buChar char="-"/>
            </a:pPr>
            <a:r>
              <a:rPr lang="en" sz="1800"/>
              <a:t>Efficiency depends on multiple factors</a:t>
            </a:r>
            <a:endParaRPr sz="1800"/>
          </a:p>
          <a:p>
            <a:pPr indent="-342900" lvl="1" marL="914400" rtl="0" algn="l">
              <a:lnSpc>
                <a:spcPct val="105000"/>
              </a:lnSpc>
              <a:spcBef>
                <a:spcPts val="0"/>
              </a:spcBef>
              <a:spcAft>
                <a:spcPts val="0"/>
              </a:spcAft>
              <a:buSzPts val="1800"/>
              <a:buChar char="-"/>
            </a:pPr>
            <a:r>
              <a:rPr lang="en" sz="1800"/>
              <a:t>Per-game usage and productivity matter most</a:t>
            </a:r>
            <a:endParaRPr sz="1800"/>
          </a:p>
          <a:p>
            <a:pPr indent="-342900" lvl="1" marL="914400" rtl="0" algn="l">
              <a:lnSpc>
                <a:spcPct val="105000"/>
              </a:lnSpc>
              <a:spcBef>
                <a:spcPts val="0"/>
              </a:spcBef>
              <a:spcAft>
                <a:spcPts val="0"/>
              </a:spcAft>
              <a:buSzPts val="1800"/>
              <a:buChar char="-"/>
            </a:pPr>
            <a:r>
              <a:rPr lang="en" sz="1800"/>
              <a:t>Total touches alone are poor predictors</a:t>
            </a:r>
            <a:endParaRPr sz="1800"/>
          </a:p>
          <a:p>
            <a:pPr indent="0" lvl="0" marL="0" rtl="0" algn="l">
              <a:lnSpc>
                <a:spcPct val="105000"/>
              </a:lnSpc>
              <a:spcBef>
                <a:spcPts val="1200"/>
              </a:spcBef>
              <a:spcAft>
                <a:spcPts val="1200"/>
              </a:spcAft>
              <a:buSzPts val="523"/>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K-means Clustering</a:t>
            </a:r>
            <a:endParaRPr/>
          </a:p>
        </p:txBody>
      </p:sp>
      <p:sp>
        <p:nvSpPr>
          <p:cNvPr id="154" name="Google Shape;154;p25"/>
          <p:cNvSpPr txBox="1"/>
          <p:nvPr>
            <p:ph idx="1" type="body"/>
          </p:nvPr>
        </p:nvSpPr>
        <p:spPr>
          <a:xfrm>
            <a:off x="311700" y="988879"/>
            <a:ext cx="7914900" cy="34164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1200"/>
              </a:spcBef>
              <a:spcAft>
                <a:spcPts val="0"/>
              </a:spcAft>
              <a:buSzPts val="1800"/>
              <a:buChar char="-"/>
            </a:pPr>
            <a:r>
              <a:rPr lang="en"/>
              <a:t>Features: Total touches, yards per touch, yards per game</a:t>
            </a:r>
            <a:endParaRPr/>
          </a:p>
          <a:p>
            <a:pPr indent="-342900" lvl="0" marL="457200" rtl="0" algn="l">
              <a:lnSpc>
                <a:spcPct val="105000"/>
              </a:lnSpc>
              <a:spcBef>
                <a:spcPts val="0"/>
              </a:spcBef>
              <a:spcAft>
                <a:spcPts val="0"/>
              </a:spcAft>
              <a:buSzPts val="1800"/>
              <a:buChar char="-"/>
            </a:pPr>
            <a:r>
              <a:rPr lang="en"/>
              <a:t>k = 2–8 evaluated with WCSS &amp; silhouette widths</a:t>
            </a:r>
            <a:endParaRPr/>
          </a:p>
          <a:p>
            <a:pPr indent="-342900" lvl="0" marL="457200" rtl="0" algn="l">
              <a:lnSpc>
                <a:spcPct val="105000"/>
              </a:lnSpc>
              <a:spcBef>
                <a:spcPts val="0"/>
              </a:spcBef>
              <a:spcAft>
                <a:spcPts val="0"/>
              </a:spcAft>
              <a:buSzPts val="1800"/>
              <a:buChar char="-"/>
            </a:pPr>
            <a:r>
              <a:rPr lang="en"/>
              <a:t>Final Model (k = 2):</a:t>
            </a:r>
            <a:endParaRPr/>
          </a:p>
          <a:p>
            <a:pPr indent="-342900" lvl="1" marL="914400" rtl="0" algn="l">
              <a:lnSpc>
                <a:spcPct val="105000"/>
              </a:lnSpc>
              <a:spcBef>
                <a:spcPts val="0"/>
              </a:spcBef>
              <a:spcAft>
                <a:spcPts val="0"/>
              </a:spcAft>
              <a:buSzPts val="1800"/>
              <a:buChar char="-"/>
            </a:pPr>
            <a:r>
              <a:rPr lang="en" sz="1800"/>
              <a:t>Cluster 1: moderate touches/efficiency (n = 1,349)</a:t>
            </a:r>
            <a:endParaRPr sz="1800"/>
          </a:p>
          <a:p>
            <a:pPr indent="-342900" lvl="1" marL="914400" rtl="0" algn="l">
              <a:lnSpc>
                <a:spcPct val="105000"/>
              </a:lnSpc>
              <a:spcBef>
                <a:spcPts val="0"/>
              </a:spcBef>
              <a:spcAft>
                <a:spcPts val="0"/>
              </a:spcAft>
              <a:buSzPts val="1800"/>
              <a:buChar char="-"/>
            </a:pPr>
            <a:r>
              <a:rPr lang="en" sz="1800"/>
              <a:t>Cluster 2: high-touch or high-yards-per-touch RBs (n = 800)</a:t>
            </a:r>
            <a:endParaRPr sz="1800"/>
          </a:p>
          <a:p>
            <a:pPr indent="-342900" lvl="1" marL="914400" rtl="0" algn="l">
              <a:lnSpc>
                <a:spcPct val="105000"/>
              </a:lnSpc>
              <a:spcBef>
                <a:spcPts val="0"/>
              </a:spcBef>
              <a:spcAft>
                <a:spcPts val="0"/>
              </a:spcAft>
              <a:buSzPts val="1800"/>
              <a:buChar char="-"/>
            </a:pPr>
            <a:r>
              <a:rPr lang="en" sz="1800"/>
              <a:t>Silhouette scores: 0.40 &amp; 0.43 → reasonable separation</a:t>
            </a:r>
            <a:endParaRPr sz="1800"/>
          </a:p>
          <a:p>
            <a:pPr indent="-342900" lvl="0" marL="457200" rtl="0" algn="l">
              <a:lnSpc>
                <a:spcPct val="105000"/>
              </a:lnSpc>
              <a:spcBef>
                <a:spcPts val="0"/>
              </a:spcBef>
              <a:spcAft>
                <a:spcPts val="0"/>
              </a:spcAft>
              <a:buSzPts val="1800"/>
              <a:buChar char="-"/>
            </a:pPr>
            <a:r>
              <a:rPr lang="en"/>
              <a:t>Conclusion: </a:t>
            </a:r>
            <a:endParaRPr/>
          </a:p>
          <a:p>
            <a:pPr indent="-342900" lvl="1" marL="914400" rtl="0" algn="l">
              <a:lnSpc>
                <a:spcPct val="105000"/>
              </a:lnSpc>
              <a:spcBef>
                <a:spcPts val="0"/>
              </a:spcBef>
              <a:spcAft>
                <a:spcPts val="0"/>
              </a:spcAft>
              <a:buSzPts val="1800"/>
              <a:buChar char="-"/>
            </a:pPr>
            <a:r>
              <a:rPr lang="en" sz="1800"/>
              <a:t>RBs naturally group by workload and efficiency</a:t>
            </a:r>
            <a:endParaRPr sz="1800"/>
          </a:p>
          <a:p>
            <a:pPr indent="-342900" lvl="1" marL="914400" rtl="0" algn="l">
              <a:lnSpc>
                <a:spcPct val="105000"/>
              </a:lnSpc>
              <a:spcBef>
                <a:spcPts val="0"/>
              </a:spcBef>
              <a:spcAft>
                <a:spcPts val="0"/>
              </a:spcAft>
              <a:buSzPts val="1800"/>
              <a:buChar char="-"/>
            </a:pPr>
            <a:r>
              <a:rPr lang="en" sz="1800"/>
              <a:t>Distinguishes typical players from high-usage/high-efficiency players</a:t>
            </a:r>
            <a:endParaRPr sz="1800"/>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0"/>
              </a:spcBef>
              <a:spcAft>
                <a:spcPts val="0"/>
              </a:spcAft>
              <a:buSzPts val="1800"/>
              <a:buChar char="-"/>
            </a:pPr>
            <a:r>
              <a:rPr lang="en"/>
              <a:t>RB efficiency is remarkably stable across workloads</a:t>
            </a:r>
            <a:endParaRPr/>
          </a:p>
          <a:p>
            <a:pPr indent="-342900" lvl="0" marL="457200" rtl="0" algn="l">
              <a:lnSpc>
                <a:spcPct val="95000"/>
              </a:lnSpc>
              <a:spcBef>
                <a:spcPts val="0"/>
              </a:spcBef>
              <a:spcAft>
                <a:spcPts val="0"/>
              </a:spcAft>
              <a:buSzPts val="1800"/>
              <a:buChar char="-"/>
            </a:pPr>
            <a:r>
              <a:rPr lang="en"/>
              <a:t>Total touches explain little variance</a:t>
            </a:r>
            <a:endParaRPr/>
          </a:p>
          <a:p>
            <a:pPr indent="-342900" lvl="0" marL="457200" rtl="0" algn="l">
              <a:lnSpc>
                <a:spcPct val="95000"/>
              </a:lnSpc>
              <a:spcBef>
                <a:spcPts val="0"/>
              </a:spcBef>
              <a:spcAft>
                <a:spcPts val="0"/>
              </a:spcAft>
              <a:buSzPts val="1800"/>
              <a:buChar char="-"/>
            </a:pPr>
            <a:r>
              <a:rPr lang="en"/>
              <a:t>Per-game metrics (Y/G, T/G) drive most efficiency variation</a:t>
            </a:r>
            <a:endParaRPr/>
          </a:p>
          <a:p>
            <a:pPr indent="-342900" lvl="0" marL="457200" rtl="0" algn="l">
              <a:lnSpc>
                <a:spcPct val="95000"/>
              </a:lnSpc>
              <a:spcBef>
                <a:spcPts val="0"/>
              </a:spcBef>
              <a:spcAft>
                <a:spcPts val="0"/>
              </a:spcAft>
              <a:buSzPts val="1800"/>
              <a:buChar char="-"/>
            </a:pPr>
            <a:r>
              <a:rPr lang="en"/>
              <a:t>Two clear RB archetypes emerge from clustering</a:t>
            </a:r>
            <a:endParaRPr/>
          </a:p>
          <a:p>
            <a:pPr indent="-342900" lvl="0" marL="457200" rtl="0" algn="l">
              <a:lnSpc>
                <a:spcPct val="95000"/>
              </a:lnSpc>
              <a:spcBef>
                <a:spcPts val="0"/>
              </a:spcBef>
              <a:spcAft>
                <a:spcPts val="0"/>
              </a:spcAft>
              <a:buSzPts val="1800"/>
              <a:buChar char="-"/>
            </a:pPr>
            <a:r>
              <a:rPr lang="en"/>
              <a:t>Results support informed workload planning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a:t>
            </a:r>
            <a:endParaRPr/>
          </a:p>
        </p:txBody>
      </p:sp>
      <p:sp>
        <p:nvSpPr>
          <p:cNvPr id="62" name="Google Shape;62;p14"/>
          <p:cNvSpPr txBox="1"/>
          <p:nvPr>
            <p:ph idx="1" type="body"/>
          </p:nvPr>
        </p:nvSpPr>
        <p:spPr>
          <a:xfrm>
            <a:off x="311700" y="1000075"/>
            <a:ext cx="8520600" cy="3783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Historically, many NFL teams have relied on a “bell cow” running back</a:t>
            </a:r>
            <a:endParaRPr/>
          </a:p>
          <a:p>
            <a:pPr indent="-342900" lvl="0" marL="457200" rtl="0" algn="l">
              <a:spcBef>
                <a:spcPts val="1200"/>
              </a:spcBef>
              <a:spcAft>
                <a:spcPts val="0"/>
              </a:spcAft>
              <a:buSzPts val="1800"/>
              <a:buChar char="-"/>
            </a:pPr>
            <a:r>
              <a:rPr lang="en"/>
              <a:t>High volume: One player is the primary ball carrier, receiving a high number of touches each game</a:t>
            </a:r>
            <a:endParaRPr/>
          </a:p>
          <a:p>
            <a:pPr indent="-342900" lvl="0" marL="457200" rtl="0" algn="l">
              <a:spcBef>
                <a:spcPts val="0"/>
              </a:spcBef>
              <a:spcAft>
                <a:spcPts val="0"/>
              </a:spcAft>
              <a:buSzPts val="1800"/>
              <a:buChar char="-"/>
            </a:pPr>
            <a:r>
              <a:rPr lang="en"/>
              <a:t>Lead back may receive 75% or more of the team’s rush attempts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As of late, NFL teams have adopted a “running back by committee” approach</a:t>
            </a:r>
            <a:endParaRPr/>
          </a:p>
          <a:p>
            <a:pPr indent="-342900" lvl="0" marL="457200" rtl="0" algn="l">
              <a:spcBef>
                <a:spcPts val="1200"/>
              </a:spcBef>
              <a:spcAft>
                <a:spcPts val="0"/>
              </a:spcAft>
              <a:buSzPts val="1800"/>
              <a:buChar char="-"/>
            </a:pPr>
            <a:r>
              <a:rPr lang="en"/>
              <a:t>Split workload: Spreading the workload across multiple players can help running backs stay healthy and “fresh”</a:t>
            </a:r>
            <a:endParaRPr/>
          </a:p>
          <a:p>
            <a:pPr indent="-342900" lvl="0" marL="457200" rtl="0" algn="l">
              <a:spcBef>
                <a:spcPts val="0"/>
              </a:spcBef>
              <a:spcAft>
                <a:spcPts val="0"/>
              </a:spcAft>
              <a:buSzPts val="1800"/>
              <a:buChar char="-"/>
            </a:pPr>
            <a:r>
              <a:rPr lang="en"/>
              <a:t>Specialized Roles: Teams can use running backs with different skill-sets in different roles, like the “power back” or “pass-catching back”</a:t>
            </a:r>
            <a:endParaRPr/>
          </a:p>
        </p:txBody>
      </p:sp>
      <p:pic>
        <p:nvPicPr>
          <p:cNvPr id="63" name="Google Shape;63;p14"/>
          <p:cNvPicPr preferRelativeResize="0"/>
          <p:nvPr/>
        </p:nvPicPr>
        <p:blipFill>
          <a:blip r:embed="rId3">
            <a:alphaModFix/>
          </a:blip>
          <a:stretch>
            <a:fillRect/>
          </a:stretch>
        </p:blipFill>
        <p:spPr>
          <a:xfrm>
            <a:off x="7806000" y="0"/>
            <a:ext cx="1337998" cy="1337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Area</a:t>
            </a:r>
            <a:endParaRPr/>
          </a:p>
        </p:txBody>
      </p:sp>
      <p:sp>
        <p:nvSpPr>
          <p:cNvPr id="69" name="Google Shape;69;p15"/>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 this approach effective? Are running backs with a smaller workload more effective than running backs with a larger, “bell cow” workload?</a:t>
            </a:r>
            <a:endParaRPr/>
          </a:p>
          <a:p>
            <a:pPr indent="0" lvl="0" marL="0" rtl="0" algn="l">
              <a:spcBef>
                <a:spcPts val="1200"/>
              </a:spcBef>
              <a:spcAft>
                <a:spcPts val="0"/>
              </a:spcAft>
              <a:buNone/>
            </a:pPr>
            <a:r>
              <a:rPr lang="en"/>
              <a:t>Hypothesis: </a:t>
            </a:r>
            <a:r>
              <a:rPr lang="en"/>
              <a:t>If a running back has a larger workload, then their efficiency will be lower on average compared to running backs with a smaller workload.</a:t>
            </a:r>
            <a:endParaRPr/>
          </a:p>
          <a:p>
            <a:pPr indent="-342900" lvl="0" marL="457200" rtl="0" algn="l">
              <a:spcBef>
                <a:spcPts val="1200"/>
              </a:spcBef>
              <a:spcAft>
                <a:spcPts val="0"/>
              </a:spcAft>
              <a:buSzPts val="1800"/>
              <a:buChar char="-"/>
            </a:pPr>
            <a:r>
              <a:rPr lang="en"/>
              <a:t>Running back efficiency decreases as workload increases</a:t>
            </a:r>
            <a:endParaRPr/>
          </a:p>
        </p:txBody>
      </p:sp>
      <p:pic>
        <p:nvPicPr>
          <p:cNvPr id="70" name="Google Shape;70;p15"/>
          <p:cNvPicPr preferRelativeResize="0"/>
          <p:nvPr/>
        </p:nvPicPr>
        <p:blipFill>
          <a:blip r:embed="rId3">
            <a:alphaModFix/>
          </a:blip>
          <a:stretch>
            <a:fillRect/>
          </a:stretch>
        </p:blipFill>
        <p:spPr>
          <a:xfrm>
            <a:off x="6468575" y="3638575"/>
            <a:ext cx="2675424" cy="1504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76" name="Google Shape;76;p16"/>
          <p:cNvSpPr txBox="1"/>
          <p:nvPr>
            <p:ph idx="1" type="body"/>
          </p:nvPr>
        </p:nvSpPr>
        <p:spPr>
          <a:xfrm>
            <a:off x="311700" y="10000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Source: </a:t>
            </a:r>
            <a:r>
              <a:rPr lang="en" u="sng">
                <a:solidFill>
                  <a:schemeClr val="hlink"/>
                </a:solidFill>
                <a:hlinkClick r:id="rId3"/>
              </a:rPr>
              <a:t>https://www.pro-football-reference.com/</a:t>
            </a:r>
            <a:endParaRPr/>
          </a:p>
          <a:p>
            <a:pPr indent="-342900" lvl="0" marL="457200" rtl="0" algn="l">
              <a:spcBef>
                <a:spcPts val="1200"/>
              </a:spcBef>
              <a:spcAft>
                <a:spcPts val="0"/>
              </a:spcAft>
              <a:buSzPts val="1800"/>
              <a:buChar char="-"/>
            </a:pPr>
            <a:r>
              <a:rPr lang="en"/>
              <a:t>Reliable, widely used source of NFL statistics</a:t>
            </a:r>
            <a:endParaRPr/>
          </a:p>
          <a:p>
            <a:pPr indent="0" lvl="0" marL="0" rtl="0" algn="l">
              <a:spcBef>
                <a:spcPts val="1200"/>
              </a:spcBef>
              <a:spcAft>
                <a:spcPts val="0"/>
              </a:spcAft>
              <a:buNone/>
            </a:pPr>
            <a:br>
              <a:rPr lang="en"/>
            </a:br>
            <a:r>
              <a:rPr lang="en"/>
              <a:t>Dataset:</a:t>
            </a:r>
            <a:endParaRPr/>
          </a:p>
          <a:p>
            <a:pPr indent="-342900" lvl="0" marL="457200" rtl="0" algn="l">
              <a:spcBef>
                <a:spcPts val="1200"/>
              </a:spcBef>
              <a:spcAft>
                <a:spcPts val="0"/>
              </a:spcAft>
              <a:buSzPts val="1800"/>
              <a:buChar char="-"/>
            </a:pPr>
            <a:r>
              <a:rPr lang="en"/>
              <a:t>Data scraped from Pro-Football-Reference (1996–2024)</a:t>
            </a:r>
            <a:endParaRPr/>
          </a:p>
          <a:p>
            <a:pPr indent="-342900" lvl="0" marL="457200" rtl="0" algn="l">
              <a:spcBef>
                <a:spcPts val="0"/>
              </a:spcBef>
              <a:spcAft>
                <a:spcPts val="0"/>
              </a:spcAft>
              <a:buSzPts val="1800"/>
              <a:buChar char="-"/>
            </a:pPr>
            <a:r>
              <a:rPr lang="en"/>
              <a:t>Script to filter data by RBs only, minimum of 50 touches in a season </a:t>
            </a:r>
            <a:endParaRPr/>
          </a:p>
          <a:p>
            <a:pPr indent="-342900" lvl="0" marL="457200" rtl="0" algn="l">
              <a:spcBef>
                <a:spcPts val="0"/>
              </a:spcBef>
              <a:spcAft>
                <a:spcPts val="0"/>
              </a:spcAft>
              <a:buSzPts val="1800"/>
              <a:buChar char="-"/>
            </a:pPr>
            <a:r>
              <a:rPr lang="en"/>
              <a:t>Running back workload measured in touches (rush or reception)</a:t>
            </a:r>
            <a:endParaRPr/>
          </a:p>
          <a:p>
            <a:pPr indent="-342900" lvl="0" marL="457200" rtl="0" algn="l">
              <a:spcBef>
                <a:spcPts val="0"/>
              </a:spcBef>
              <a:spcAft>
                <a:spcPts val="0"/>
              </a:spcAft>
              <a:buSzPts val="1800"/>
              <a:buChar char="-"/>
            </a:pPr>
            <a:r>
              <a:rPr lang="en"/>
              <a:t>Running back efficiency measured in average yards per touch </a:t>
            </a:r>
            <a:endParaRPr/>
          </a:p>
          <a:p>
            <a:pPr indent="0" lvl="0" marL="0" rtl="0" algn="l">
              <a:spcBef>
                <a:spcPts val="1200"/>
              </a:spcBef>
              <a:spcAft>
                <a:spcPts val="1200"/>
              </a:spcAft>
              <a:buNone/>
            </a:pPr>
            <a:r>
              <a:t/>
            </a:r>
            <a:endParaRPr/>
          </a:p>
        </p:txBody>
      </p:sp>
      <p:pic>
        <p:nvPicPr>
          <p:cNvPr id="77" name="Google Shape;77;p16"/>
          <p:cNvPicPr preferRelativeResize="0"/>
          <p:nvPr/>
        </p:nvPicPr>
        <p:blipFill>
          <a:blip r:embed="rId4">
            <a:alphaModFix/>
          </a:blip>
          <a:stretch>
            <a:fillRect/>
          </a:stretch>
        </p:blipFill>
        <p:spPr>
          <a:xfrm>
            <a:off x="6895200" y="0"/>
            <a:ext cx="2248800" cy="224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RB Workload and Efficiency Metrics</a:t>
            </a:r>
            <a:endParaRPr/>
          </a:p>
        </p:txBody>
      </p:sp>
      <p:pic>
        <p:nvPicPr>
          <p:cNvPr id="83" name="Google Shape;83;p17"/>
          <p:cNvPicPr preferRelativeResize="0"/>
          <p:nvPr/>
        </p:nvPicPr>
        <p:blipFill>
          <a:blip r:embed="rId3">
            <a:alphaModFix/>
          </a:blip>
          <a:stretch>
            <a:fillRect/>
          </a:stretch>
        </p:blipFill>
        <p:spPr>
          <a:xfrm>
            <a:off x="274900" y="1328957"/>
            <a:ext cx="8594200" cy="1519175"/>
          </a:xfrm>
          <a:prstGeom prst="rect">
            <a:avLst/>
          </a:prstGeom>
          <a:noFill/>
          <a:ln>
            <a:noFill/>
          </a:ln>
        </p:spPr>
      </p:pic>
      <p:sp>
        <p:nvSpPr>
          <p:cNvPr id="84" name="Google Shape;84;p17"/>
          <p:cNvSpPr txBox="1"/>
          <p:nvPr/>
        </p:nvSpPr>
        <p:spPr>
          <a:xfrm>
            <a:off x="274950" y="3159350"/>
            <a:ext cx="8594100" cy="916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chemeClr val="lt2"/>
                </a:solidFill>
              </a:rPr>
              <a:t>The summary shows that most RBs accumulate between ~90–250 touches per season, with median efficiency around 4.7 yards per touch and ~56 yards per game. Total yards vary more widely, reflecting differences in workload and team offensive schemes.</a:t>
            </a:r>
            <a:endParaRPr sz="18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Analysis</a:t>
            </a:r>
            <a:endParaRPr/>
          </a:p>
        </p:txBody>
      </p:sp>
      <p:sp>
        <p:nvSpPr>
          <p:cNvPr id="90" name="Google Shape;90;p18"/>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Distributions</a:t>
            </a:r>
            <a:endParaRPr/>
          </a:p>
          <a:p>
            <a:pPr indent="-342900" lvl="0" marL="457200" rtl="0" algn="l">
              <a:spcBef>
                <a:spcPts val="1200"/>
              </a:spcBef>
              <a:spcAft>
                <a:spcPts val="0"/>
              </a:spcAft>
              <a:buSzPts val="1800"/>
              <a:buChar char="-"/>
            </a:pPr>
            <a:r>
              <a:rPr lang="en"/>
              <a:t>Workload skewed right; bell-cow seasons rare</a:t>
            </a:r>
            <a:endParaRPr/>
          </a:p>
          <a:p>
            <a:pPr indent="-342900" lvl="0" marL="457200" rtl="0" algn="l">
              <a:spcBef>
                <a:spcPts val="0"/>
              </a:spcBef>
              <a:spcAft>
                <a:spcPts val="0"/>
              </a:spcAft>
              <a:buSzPts val="1800"/>
              <a:buChar char="-"/>
            </a:pPr>
            <a:r>
              <a:rPr lang="en"/>
              <a:t>Efficiency tightly clusters around ~4–5 yards per touch</a:t>
            </a:r>
            <a:br>
              <a:rPr lang="en"/>
            </a:br>
            <a:endParaRPr/>
          </a:p>
          <a:p>
            <a:pPr indent="0" lvl="0" marL="0" rtl="0" algn="l">
              <a:spcBef>
                <a:spcPts val="1200"/>
              </a:spcBef>
              <a:spcAft>
                <a:spcPts val="0"/>
              </a:spcAft>
              <a:buNone/>
            </a:pPr>
            <a:r>
              <a:rPr lang="en"/>
              <a:t>Relationships</a:t>
            </a:r>
            <a:endParaRPr/>
          </a:p>
          <a:p>
            <a:pPr indent="-342900" lvl="0" marL="457200" rtl="0" algn="l">
              <a:spcBef>
                <a:spcPts val="1200"/>
              </a:spcBef>
              <a:spcAft>
                <a:spcPts val="0"/>
              </a:spcAft>
              <a:buSzPts val="1800"/>
              <a:buChar char="-"/>
            </a:pPr>
            <a:r>
              <a:rPr lang="en"/>
              <a:t>Weak negative correlation (touches vs Y/T)</a:t>
            </a:r>
            <a:endParaRPr/>
          </a:p>
          <a:p>
            <a:pPr indent="-342900" lvl="0" marL="457200" rtl="0" algn="l">
              <a:spcBef>
                <a:spcPts val="0"/>
              </a:spcBef>
              <a:spcAft>
                <a:spcPts val="0"/>
              </a:spcAft>
              <a:buSzPts val="1800"/>
              <a:buChar char="-"/>
            </a:pPr>
            <a:r>
              <a:rPr lang="en"/>
              <a:t>Strong positive correlation (touches vs yards/game)</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584125" y="1511171"/>
            <a:ext cx="1826575" cy="1926200"/>
          </a:xfrm>
          <a:prstGeom prst="rect">
            <a:avLst/>
          </a:prstGeom>
          <a:noFill/>
          <a:ln>
            <a:noFill/>
          </a:ln>
        </p:spPr>
      </p:pic>
      <p:pic>
        <p:nvPicPr>
          <p:cNvPr id="96" name="Google Shape;96;p19"/>
          <p:cNvPicPr preferRelativeResize="0"/>
          <p:nvPr/>
        </p:nvPicPr>
        <p:blipFill>
          <a:blip r:embed="rId4">
            <a:alphaModFix/>
          </a:blip>
          <a:stretch>
            <a:fillRect/>
          </a:stretch>
        </p:blipFill>
        <p:spPr>
          <a:xfrm>
            <a:off x="3601439" y="1513739"/>
            <a:ext cx="1826575" cy="1921071"/>
          </a:xfrm>
          <a:prstGeom prst="rect">
            <a:avLst/>
          </a:prstGeom>
          <a:noFill/>
          <a:ln>
            <a:noFill/>
          </a:ln>
        </p:spPr>
      </p:pic>
      <p:pic>
        <p:nvPicPr>
          <p:cNvPr id="97" name="Google Shape;97;p19"/>
          <p:cNvPicPr preferRelativeResize="0"/>
          <p:nvPr/>
        </p:nvPicPr>
        <p:blipFill>
          <a:blip r:embed="rId5">
            <a:alphaModFix/>
          </a:blip>
          <a:stretch>
            <a:fillRect/>
          </a:stretch>
        </p:blipFill>
        <p:spPr>
          <a:xfrm>
            <a:off x="6618775" y="1552365"/>
            <a:ext cx="1826575" cy="1930932"/>
          </a:xfrm>
          <a:prstGeom prst="rect">
            <a:avLst/>
          </a:prstGeom>
          <a:noFill/>
          <a:ln>
            <a:noFill/>
          </a:ln>
        </p:spPr>
      </p:pic>
      <p:sp>
        <p:nvSpPr>
          <p:cNvPr id="98" name="Google Shape;98;p19"/>
          <p:cNvSpPr txBox="1"/>
          <p:nvPr/>
        </p:nvSpPr>
        <p:spPr>
          <a:xfrm>
            <a:off x="3048850" y="2868975"/>
            <a:ext cx="2284800" cy="1753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i="1" sz="10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i="1" sz="1100">
              <a:solidFill>
                <a:schemeClr val="dk1"/>
              </a:solidFill>
              <a:latin typeface="Calibri"/>
              <a:ea typeface="Calibri"/>
              <a:cs typeface="Calibri"/>
              <a:sym typeface="Calibri"/>
            </a:endParaRPr>
          </a:p>
        </p:txBody>
      </p:sp>
      <p:sp>
        <p:nvSpPr>
          <p:cNvPr id="99" name="Google Shape;99;p19"/>
          <p:cNvSpPr txBox="1"/>
          <p:nvPr/>
        </p:nvSpPr>
        <p:spPr>
          <a:xfrm>
            <a:off x="46302" y="1115038"/>
            <a:ext cx="2902200" cy="489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i="1" lang="en" sz="900">
                <a:solidFill>
                  <a:schemeClr val="lt2"/>
                </a:solidFill>
              </a:rPr>
              <a:t>Distribution of Total Touches Among RBs</a:t>
            </a:r>
            <a:endParaRPr sz="900">
              <a:solidFill>
                <a:schemeClr val="lt2"/>
              </a:solidFill>
            </a:endParaRPr>
          </a:p>
        </p:txBody>
      </p:sp>
      <p:sp>
        <p:nvSpPr>
          <p:cNvPr id="100" name="Google Shape;100;p19"/>
          <p:cNvSpPr txBox="1"/>
          <p:nvPr/>
        </p:nvSpPr>
        <p:spPr>
          <a:xfrm>
            <a:off x="3319754" y="1115046"/>
            <a:ext cx="2337900" cy="489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i="1" lang="en" sz="900">
                <a:solidFill>
                  <a:schemeClr val="lt2"/>
                </a:solidFill>
              </a:rPr>
              <a:t>Distribution of Yards per Touch</a:t>
            </a:r>
            <a:endParaRPr i="1" sz="900">
              <a:solidFill>
                <a:schemeClr val="lt2"/>
              </a:solidFill>
            </a:endParaRPr>
          </a:p>
          <a:p>
            <a:pPr indent="0" lvl="0" marL="0" rtl="0" algn="l">
              <a:spcBef>
                <a:spcPts val="0"/>
              </a:spcBef>
              <a:spcAft>
                <a:spcPts val="0"/>
              </a:spcAft>
              <a:buNone/>
            </a:pPr>
            <a:r>
              <a:t/>
            </a:r>
            <a:endParaRPr sz="1800">
              <a:solidFill>
                <a:schemeClr val="lt2"/>
              </a:solidFill>
            </a:endParaRPr>
          </a:p>
        </p:txBody>
      </p:sp>
      <p:sp>
        <p:nvSpPr>
          <p:cNvPr id="101" name="Google Shape;101;p19"/>
          <p:cNvSpPr txBox="1"/>
          <p:nvPr/>
        </p:nvSpPr>
        <p:spPr>
          <a:xfrm>
            <a:off x="6363113" y="1115046"/>
            <a:ext cx="2337900" cy="385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i="1" lang="en" sz="900">
                <a:solidFill>
                  <a:schemeClr val="lt2"/>
                </a:solidFill>
              </a:rPr>
              <a:t>D</a:t>
            </a:r>
            <a:r>
              <a:rPr i="1" lang="en" sz="900">
                <a:solidFill>
                  <a:schemeClr val="lt2"/>
                </a:solidFill>
              </a:rPr>
              <a:t>istribution of Yards per Game</a:t>
            </a:r>
            <a:endParaRPr i="1" sz="900">
              <a:solidFill>
                <a:schemeClr val="lt2"/>
              </a:solidFill>
            </a:endParaRPr>
          </a:p>
          <a:p>
            <a:pPr indent="0" lvl="0" marL="0" rtl="0" algn="l">
              <a:spcBef>
                <a:spcPts val="0"/>
              </a:spcBef>
              <a:spcAft>
                <a:spcPts val="0"/>
              </a:spcAft>
              <a:buNone/>
            </a:pPr>
            <a:r>
              <a:t/>
            </a:r>
            <a:endParaRPr sz="1800">
              <a:solidFill>
                <a:schemeClr val="lt2"/>
              </a:solidFill>
            </a:endParaRPr>
          </a:p>
        </p:txBody>
      </p:sp>
      <p:sp>
        <p:nvSpPr>
          <p:cNvPr id="102" name="Google Shape;102;p19"/>
          <p:cNvSpPr txBox="1"/>
          <p:nvPr/>
        </p:nvSpPr>
        <p:spPr>
          <a:xfrm>
            <a:off x="273550" y="359675"/>
            <a:ext cx="32901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Distributions</a:t>
            </a:r>
            <a:endParaRPr/>
          </a:p>
        </p:txBody>
      </p:sp>
      <p:sp>
        <p:nvSpPr>
          <p:cNvPr id="104" name="Google Shape;104;p19"/>
          <p:cNvSpPr txBox="1"/>
          <p:nvPr/>
        </p:nvSpPr>
        <p:spPr>
          <a:xfrm>
            <a:off x="373800" y="3657443"/>
            <a:ext cx="8396400" cy="103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chemeClr val="lt2"/>
                </a:solidFill>
              </a:rPr>
              <a:t>The histograms show that most running backs fall below 250 total touches per season, with a steep drop-off beyond 300, indicating that true 'bell cow' backs are rare. Efficiency, measured in yards per touch, is tightly clustered between 4 and 5 yards, with few players exceeding 6. Meanwhile, yards per game exhibit broader variation, reflecting the combined influence of both volume and efficiency, with some players achieving high yardage through consistent workload, while others rely on explosive playmaking.</a:t>
            </a:r>
            <a:endParaRPr sz="10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Relationships</a:t>
            </a:r>
            <a:endParaRPr/>
          </a:p>
        </p:txBody>
      </p:sp>
      <p:pic>
        <p:nvPicPr>
          <p:cNvPr id="110" name="Google Shape;110;p20"/>
          <p:cNvPicPr preferRelativeResize="0"/>
          <p:nvPr/>
        </p:nvPicPr>
        <p:blipFill>
          <a:blip r:embed="rId3">
            <a:alphaModFix/>
          </a:blip>
          <a:stretch>
            <a:fillRect/>
          </a:stretch>
        </p:blipFill>
        <p:spPr>
          <a:xfrm>
            <a:off x="5101100" y="1455738"/>
            <a:ext cx="2114550" cy="2232025"/>
          </a:xfrm>
          <a:prstGeom prst="rect">
            <a:avLst/>
          </a:prstGeom>
          <a:noFill/>
          <a:ln>
            <a:noFill/>
          </a:ln>
        </p:spPr>
      </p:pic>
      <p:pic>
        <p:nvPicPr>
          <p:cNvPr id="111" name="Google Shape;111;p20"/>
          <p:cNvPicPr preferRelativeResize="0"/>
          <p:nvPr/>
        </p:nvPicPr>
        <p:blipFill>
          <a:blip r:embed="rId4">
            <a:alphaModFix/>
          </a:blip>
          <a:stretch>
            <a:fillRect/>
          </a:stretch>
        </p:blipFill>
        <p:spPr>
          <a:xfrm>
            <a:off x="1514475" y="1457325"/>
            <a:ext cx="2114550" cy="2228850"/>
          </a:xfrm>
          <a:prstGeom prst="rect">
            <a:avLst/>
          </a:prstGeom>
          <a:noFill/>
          <a:ln>
            <a:noFill/>
          </a:ln>
        </p:spPr>
      </p:pic>
      <p:sp>
        <p:nvSpPr>
          <p:cNvPr id="112" name="Google Shape;112;p20"/>
          <p:cNvSpPr txBox="1"/>
          <p:nvPr/>
        </p:nvSpPr>
        <p:spPr>
          <a:xfrm>
            <a:off x="1120652" y="1115038"/>
            <a:ext cx="2902200" cy="489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lt2"/>
                </a:solidFill>
              </a:rPr>
              <a:t>RB Efficiency vs. Total Touches</a:t>
            </a:r>
            <a:endParaRPr sz="1000">
              <a:solidFill>
                <a:schemeClr val="lt2"/>
              </a:solidFill>
            </a:endParaRPr>
          </a:p>
        </p:txBody>
      </p:sp>
      <p:sp>
        <p:nvSpPr>
          <p:cNvPr id="113" name="Google Shape;113;p20"/>
          <p:cNvSpPr txBox="1"/>
          <p:nvPr/>
        </p:nvSpPr>
        <p:spPr>
          <a:xfrm>
            <a:off x="4500575" y="1115050"/>
            <a:ext cx="3315600" cy="489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lt2"/>
                </a:solidFill>
              </a:rPr>
              <a:t>Total Yards vs. Total Touches</a:t>
            </a:r>
            <a:endParaRPr sz="1000">
              <a:solidFill>
                <a:schemeClr val="lt2"/>
              </a:solidFill>
            </a:endParaRPr>
          </a:p>
          <a:p>
            <a:pPr indent="0" lvl="0" marL="0" rtl="0" algn="ctr">
              <a:lnSpc>
                <a:spcPct val="150000"/>
              </a:lnSpc>
              <a:spcBef>
                <a:spcPts val="0"/>
              </a:spcBef>
              <a:spcAft>
                <a:spcPts val="0"/>
              </a:spcAft>
              <a:buNone/>
            </a:pPr>
            <a:r>
              <a:t/>
            </a:r>
            <a:endParaRPr i="1" sz="900">
              <a:solidFill>
                <a:schemeClr val="lt2"/>
              </a:solidFill>
              <a:latin typeface="Calibri"/>
              <a:ea typeface="Calibri"/>
              <a:cs typeface="Calibri"/>
              <a:sym typeface="Calibri"/>
            </a:endParaRPr>
          </a:p>
          <a:p>
            <a:pPr indent="0" lvl="0" marL="0" rtl="0" algn="l">
              <a:spcBef>
                <a:spcPts val="0"/>
              </a:spcBef>
              <a:spcAft>
                <a:spcPts val="0"/>
              </a:spcAft>
              <a:buNone/>
            </a:pPr>
            <a:r>
              <a:t/>
            </a:r>
            <a:endParaRPr sz="1800">
              <a:solidFill>
                <a:schemeClr val="lt2"/>
              </a:solidFill>
            </a:endParaRPr>
          </a:p>
        </p:txBody>
      </p:sp>
      <p:sp>
        <p:nvSpPr>
          <p:cNvPr id="114" name="Google Shape;114;p20"/>
          <p:cNvSpPr txBox="1"/>
          <p:nvPr/>
        </p:nvSpPr>
        <p:spPr>
          <a:xfrm>
            <a:off x="1387625" y="4170450"/>
            <a:ext cx="61326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lt2"/>
              </a:solidFill>
            </a:endParaRPr>
          </a:p>
        </p:txBody>
      </p:sp>
      <p:sp>
        <p:nvSpPr>
          <p:cNvPr id="115" name="Google Shape;115;p20"/>
          <p:cNvSpPr txBox="1"/>
          <p:nvPr/>
        </p:nvSpPr>
        <p:spPr>
          <a:xfrm>
            <a:off x="373800" y="3920575"/>
            <a:ext cx="8396400" cy="1030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000">
                <a:solidFill>
                  <a:srgbClr val="ADADAD"/>
                </a:solidFill>
              </a:rPr>
              <a:t>Efficiency (yards per touch) remains stable across workloads, while total yardage predictably increases with touches. High-volume running backs maintain comparable per-touch productivity, but accumulate significantly more total yards as workload rises.”</a:t>
            </a:r>
            <a:endParaRPr sz="1000">
              <a:solidFill>
                <a:srgbClr val="ADADAD"/>
              </a:solidFill>
            </a:endParaRPr>
          </a:p>
          <a:p>
            <a:pPr indent="0" lvl="0" marL="0" rtl="0" algn="l">
              <a:lnSpc>
                <a:spcPct val="115000"/>
              </a:lnSpc>
              <a:spcBef>
                <a:spcPts val="0"/>
              </a:spcBef>
              <a:spcAft>
                <a:spcPts val="0"/>
              </a:spcAft>
              <a:buNone/>
            </a:pPr>
            <a:r>
              <a:t/>
            </a:r>
            <a:endParaRPr sz="1000">
              <a:solidFill>
                <a:srgbClr val="ADADAD"/>
              </a:solidFill>
            </a:endParaRPr>
          </a:p>
          <a:p>
            <a:pPr indent="0" lvl="0" marL="0" rtl="0" algn="l">
              <a:lnSpc>
                <a:spcPct val="150000"/>
              </a:lnSpc>
              <a:spcBef>
                <a:spcPts val="0"/>
              </a:spcBef>
              <a:spcAft>
                <a:spcPts val="0"/>
              </a:spcAft>
              <a:buNone/>
            </a:pPr>
            <a:r>
              <a:t/>
            </a:r>
            <a:endParaRPr sz="10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Efficiency by Workloads</a:t>
            </a:r>
            <a:endParaRPr/>
          </a:p>
        </p:txBody>
      </p:sp>
      <p:sp>
        <p:nvSpPr>
          <p:cNvPr id="121" name="Google Shape;121;p21"/>
          <p:cNvSpPr txBox="1"/>
          <p:nvPr/>
        </p:nvSpPr>
        <p:spPr>
          <a:xfrm>
            <a:off x="819138" y="1115050"/>
            <a:ext cx="3505200" cy="489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200"/>
              </a:spcBef>
              <a:spcAft>
                <a:spcPts val="1200"/>
              </a:spcAft>
              <a:buNone/>
            </a:pPr>
            <a:r>
              <a:rPr i="1" lang="en" sz="1000">
                <a:solidFill>
                  <a:schemeClr val="lt2"/>
                </a:solidFill>
              </a:rPr>
              <a:t>Efficiency by Workload Group (Median Threshold)</a:t>
            </a:r>
            <a:endParaRPr sz="1000">
              <a:solidFill>
                <a:schemeClr val="lt2"/>
              </a:solidFill>
            </a:endParaRPr>
          </a:p>
        </p:txBody>
      </p:sp>
      <p:sp>
        <p:nvSpPr>
          <p:cNvPr id="122" name="Google Shape;122;p21"/>
          <p:cNvSpPr txBox="1"/>
          <p:nvPr/>
        </p:nvSpPr>
        <p:spPr>
          <a:xfrm>
            <a:off x="4500575" y="1115050"/>
            <a:ext cx="3315600" cy="48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i="1" lang="en" sz="1000">
                <a:solidFill>
                  <a:schemeClr val="lt2"/>
                </a:solidFill>
              </a:rPr>
              <a:t>Efficiency by Workload Group (300 Touches Threshold)</a:t>
            </a:r>
            <a:endParaRPr sz="1000">
              <a:solidFill>
                <a:schemeClr val="lt2"/>
              </a:solidFill>
            </a:endParaRPr>
          </a:p>
          <a:p>
            <a:pPr indent="0" lvl="0" marL="0" rtl="0" algn="ctr">
              <a:lnSpc>
                <a:spcPct val="150000"/>
              </a:lnSpc>
              <a:spcBef>
                <a:spcPts val="1200"/>
              </a:spcBef>
              <a:spcAft>
                <a:spcPts val="0"/>
              </a:spcAft>
              <a:buNone/>
            </a:pPr>
            <a:r>
              <a:t/>
            </a:r>
            <a:endParaRPr i="1" sz="900">
              <a:solidFill>
                <a:schemeClr val="lt2"/>
              </a:solidFill>
              <a:latin typeface="Calibri"/>
              <a:ea typeface="Calibri"/>
              <a:cs typeface="Calibri"/>
              <a:sym typeface="Calibri"/>
            </a:endParaRPr>
          </a:p>
          <a:p>
            <a:pPr indent="0" lvl="0" marL="0" rtl="0" algn="l">
              <a:spcBef>
                <a:spcPts val="0"/>
              </a:spcBef>
              <a:spcAft>
                <a:spcPts val="0"/>
              </a:spcAft>
              <a:buNone/>
            </a:pPr>
            <a:r>
              <a:t/>
            </a:r>
            <a:endParaRPr sz="1800">
              <a:solidFill>
                <a:schemeClr val="lt2"/>
              </a:solidFill>
            </a:endParaRPr>
          </a:p>
        </p:txBody>
      </p:sp>
      <p:sp>
        <p:nvSpPr>
          <p:cNvPr id="123" name="Google Shape;123;p21"/>
          <p:cNvSpPr txBox="1"/>
          <p:nvPr/>
        </p:nvSpPr>
        <p:spPr>
          <a:xfrm>
            <a:off x="373800" y="3759872"/>
            <a:ext cx="8396400" cy="1030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000">
                <a:solidFill>
                  <a:srgbClr val="ADADAD"/>
                </a:solidFill>
              </a:rPr>
              <a:t>Across both grouping methods, running back efficiency remains tightly clustered: RBs above the median workload show only a slight drop in median yards per touch, while even extremely high-workload backs (300+ touches) maintain efficiency nearly identical to lower-workload players. High-volume backs also display a more consistent efficiency range, suggesting that teams concentrate large workloads on stable, reliable performers.</a:t>
            </a:r>
            <a:endParaRPr sz="1000">
              <a:solidFill>
                <a:srgbClr val="ADADAD"/>
              </a:solidFill>
            </a:endParaRPr>
          </a:p>
          <a:p>
            <a:pPr indent="0" lvl="0" marL="0" rtl="0" algn="l">
              <a:lnSpc>
                <a:spcPct val="115000"/>
              </a:lnSpc>
              <a:spcBef>
                <a:spcPts val="0"/>
              </a:spcBef>
              <a:spcAft>
                <a:spcPts val="0"/>
              </a:spcAft>
              <a:buNone/>
            </a:pPr>
            <a:r>
              <a:t/>
            </a:r>
            <a:endParaRPr sz="1000">
              <a:solidFill>
                <a:srgbClr val="ADADAD"/>
              </a:solidFill>
            </a:endParaRPr>
          </a:p>
          <a:p>
            <a:pPr indent="0" lvl="0" marL="0" rtl="0" algn="l">
              <a:lnSpc>
                <a:spcPct val="150000"/>
              </a:lnSpc>
              <a:spcBef>
                <a:spcPts val="0"/>
              </a:spcBef>
              <a:spcAft>
                <a:spcPts val="0"/>
              </a:spcAft>
              <a:buNone/>
            </a:pPr>
            <a:r>
              <a:t/>
            </a:r>
            <a:endParaRPr sz="1000">
              <a:solidFill>
                <a:schemeClr val="lt2"/>
              </a:solidFill>
            </a:endParaRPr>
          </a:p>
        </p:txBody>
      </p:sp>
      <p:pic>
        <p:nvPicPr>
          <p:cNvPr id="124" name="Google Shape;124;p21"/>
          <p:cNvPicPr preferRelativeResize="0"/>
          <p:nvPr/>
        </p:nvPicPr>
        <p:blipFill>
          <a:blip r:embed="rId3">
            <a:alphaModFix/>
          </a:blip>
          <a:stretch>
            <a:fillRect/>
          </a:stretch>
        </p:blipFill>
        <p:spPr>
          <a:xfrm>
            <a:off x="1300163" y="1421400"/>
            <a:ext cx="2543175" cy="2095500"/>
          </a:xfrm>
          <a:prstGeom prst="rect">
            <a:avLst/>
          </a:prstGeom>
          <a:noFill/>
          <a:ln>
            <a:noFill/>
          </a:ln>
        </p:spPr>
      </p:pic>
      <p:pic>
        <p:nvPicPr>
          <p:cNvPr id="125" name="Google Shape;125;p21"/>
          <p:cNvPicPr preferRelativeResize="0"/>
          <p:nvPr/>
        </p:nvPicPr>
        <p:blipFill>
          <a:blip r:embed="rId4">
            <a:alphaModFix/>
          </a:blip>
          <a:stretch>
            <a:fillRect/>
          </a:stretch>
        </p:blipFill>
        <p:spPr>
          <a:xfrm>
            <a:off x="4906763" y="1421400"/>
            <a:ext cx="2503222" cy="209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